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2"/>
  </p:normalViewPr>
  <p:slideViewPr>
    <p:cSldViewPr snapToObjects="1">
      <p:cViewPr varScale="1">
        <p:scale>
          <a:sx n="111" d="100"/>
          <a:sy n="111" d="100"/>
        </p:scale>
        <p:origin x="63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0193E74-3FA6-1842-91F0-433118F0303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SimSun" pitchFamily="2"/>
              <a:cs typeface="Lucida 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D17242-3FBB-014F-B0DE-5C663C1DDFFB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SimSun" pitchFamily="2"/>
              <a:cs typeface="Lucida 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8B24EB-E7AD-CF4F-893E-730417B48334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b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SimSun" pitchFamily="2"/>
              <a:cs typeface="Lucida 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743A84-902F-6F4B-8B51-1B612672605E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b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39DFF927-2831-CA40-BF96-E1E4F62A9D7E}" type="slidenum">
              <a:t>‹#›</a:t>
            </a:fld>
            <a:endParaRPr lang="en-US" sz="1400" b="0" i="0" u="none" strike="noStrike" kern="1200" cap="none">
              <a:ln>
                <a:noFill/>
              </a:ln>
              <a:latin typeface="Liberation Sans" pitchFamily="18"/>
              <a:ea typeface="SimSun" pitchFamily="2"/>
              <a:cs typeface="Lucida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97572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199AEB-4CDC-1341-B856-BFE601AC3F6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57FAB2-9490-5747-9CCE-A3432C38DBCB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3E6DF61D-9872-6645-B3DA-518137C43B3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B99F53-E716-DD4A-8C43-13D9DA06ACBC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2528A0-34C0-244E-9A91-2340D60A1BB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960502-DB52-774F-BA6D-C1F0324E60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fld id="{498A8F32-BCE5-8E43-801A-B5F6463A51A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6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  <a:ea typeface="SimSun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658D7-7EB4-E340-B8AD-E01FA99C38F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F698C18C-1AEC-8048-BAFD-AD67D26F938B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37C631-598B-984D-B4B1-17E19A0CF7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51565F-2F29-7742-8B93-30BE227D41D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D6F077-2FCD-5849-912D-4668D6A6FC1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5BFB1B04-28F9-5F40-8591-D59BA9AE0318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066806-C79E-2642-A0F8-0B836A8739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4472C4"/>
          </a:solidFill>
          <a:ln w="12600" cap="flat">
            <a:solidFill>
              <a:srgbClr val="2F528F"/>
            </a:solidFill>
            <a:prstDash val="solid"/>
            <a:miter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65985E-9C91-CE44-A23C-22DE4EA900C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88C67-9321-7846-A1EC-812E23EE6E3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880" y="1122480"/>
            <a:ext cx="9144000" cy="2387520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08BDA4-086B-914A-AF1C-0B2A38466EC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880" y="3602160"/>
            <a:ext cx="9144000" cy="1655640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18468-CDB4-E74C-823D-0C8F55908B3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B064A63-8707-D04E-AD1B-39EF9E64EE94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944BF-C570-3049-A760-BBB7B0FFE0F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508551-15A3-F74F-B3E7-6383656B62C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4C5385-E7B1-9443-9F77-995DAF6B2141}" type="slidenum"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745FEB-2F6D-3244-93EE-DDE8FD58E4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09480" y="1604520"/>
            <a:ext cx="10972440" cy="3977279"/>
          </a:xfrm>
        </p:spPr>
        <p:txBody>
          <a:bodyPr lIns="0" tIns="0" rIns="0" bIns="0">
            <a:spAutoFit/>
          </a:bodyPr>
          <a:lstStyle>
            <a:lvl1pPr hangingPunct="0">
              <a:spcBef>
                <a:spcPts val="1417"/>
              </a:spcBef>
              <a:buNone/>
              <a:defRPr sz="3200">
                <a:latin typeface="Liberation Sans" pitchFamily="18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673109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960F0-D039-1E48-ABFC-00DE1C9B975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A6064-5F66-4447-97DB-0BA8253CF7EE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4BEBE-55CF-CA4F-8242-AE810F31070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895EED5-27FD-4943-B128-FA647E4847EF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5D812-C3D2-284A-81B0-CF22FC8D902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C56667-7AC6-DE41-8F44-FD226E4FB67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6577102-61CD-104E-8A60-921DBA406A5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016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0187E9-193F-D248-9094-FBDB3A35DD02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60" y="365040"/>
            <a:ext cx="2628720" cy="5811840"/>
          </a:xfrm>
        </p:spPr>
        <p:txBody>
          <a:bodyPr vert="eaVert" anchor="t" anchorCtr="1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370767-66D5-3843-B690-1769D5ECBC63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080" y="365040"/>
            <a:ext cx="7734239" cy="5811840"/>
          </a:xfrm>
        </p:spPr>
        <p:txBody>
          <a:bodyPr vert="eaVert"/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2AA89-A5C4-B14E-9580-432C494D97A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363C7A-8341-B84D-9A16-928167D12C74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9D971-26E9-004D-BDC8-687F1E1E11B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27EE31-3B8B-3345-A556-7DD77AAC875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3B1E2D7-52D7-0F46-BF1F-35DD03EC780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47575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7CBFB-0288-3943-8A0A-4780DE30D79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0DC9E-C710-6E44-91C1-2DD30AC8DBC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080" y="1825560"/>
            <a:ext cx="10515600" cy="4351320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28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B1A8C-B877-454B-B847-A977F46FCBD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E4C985-B14A-6645-9168-3DB455F71A0C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8ED7B4-F726-A646-8223-0E63B434554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3685D-17A1-9640-B47D-0BFFB3F557B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168B1C-8414-7D49-A96A-E440F1977842}" type="slidenum">
              <a:t>‹#›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2D03BBB-E95C-744D-9D7B-C1E2956EFF14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09480" y="1604520"/>
            <a:ext cx="10972440" cy="3977279"/>
          </a:xfrm>
        </p:spPr>
        <p:txBody>
          <a:bodyPr lIns="0" tIns="0" rIns="0" bIns="0">
            <a:spAutoFit/>
          </a:bodyPr>
          <a:lstStyle>
            <a:lvl1pPr hangingPunct="0">
              <a:spcBef>
                <a:spcPts val="1417"/>
              </a:spcBef>
              <a:buNone/>
              <a:defRPr sz="3200">
                <a:latin typeface="Liberation Sans" pitchFamily="18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82640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CC1AB-5C03-4746-AEA6-445B4E8B5E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959" y="1709640"/>
            <a:ext cx="10515600" cy="2852640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84802A-020F-2D4D-A59B-E18A47594C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959" y="4589640"/>
            <a:ext cx="10515600" cy="1500119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784DF-7BFD-3E47-BE98-9A5EAE72F40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DD92330-F42F-AB46-BB89-1A1FF78268E3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89CCA-B2E5-DB4E-8A65-7D9F0AF5750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62662-C405-7344-9C0B-34D3850469E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974137-BB76-2A44-B43E-5F6D4C5BB3F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333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73FC9-B9A3-7240-919B-C4B9987213F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01C5C-9482-B448-B9A0-1BF3A9AB4644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8080" y="1825560"/>
            <a:ext cx="5181480" cy="4351320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28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9A116D-6DCE-E343-99A8-341B5F68D3F1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172200" y="1825560"/>
            <a:ext cx="5181480" cy="4351320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28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7B070-B001-824A-A3C4-3C4E34E986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36F85C-C752-AE44-B6E5-AF4973D23058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FCFC5B-2BCE-6946-B632-65F0EBAF73C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2CC9D6-8AE7-1842-98EB-2625227ACF4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4E36C9-44F0-5E42-9B05-CF23C567303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62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27D9B-0948-8048-AEDB-9AB37716C4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879" y="365040"/>
            <a:ext cx="10515600" cy="13255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383613-F592-B848-B0C8-158ADEB4E59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879" y="1681200"/>
            <a:ext cx="5157720" cy="82404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FA91EF-5359-164E-848F-A14600CCE94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839879" y="2505240"/>
            <a:ext cx="5157720" cy="3684600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28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E0CA87-4566-8C42-915D-C6B6FAAFE149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200"/>
            <a:ext cx="5183280" cy="82404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F99AA8-0879-CF46-9E2E-F33723D96D89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6172200" y="2505240"/>
            <a:ext cx="5183280" cy="3684600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28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F8FC57-F762-3240-9BB6-D83A461D1BB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F4C7BC-44B2-6040-A3F3-4D812EC804D8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28BD1E-1A9C-ED4E-82F5-3F105A71276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4D2F3D-D21C-C14F-BCE7-FAE692306CD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61AEC08-7E54-EB4E-B32D-39B2587AE5A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509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B686D-3563-204D-8875-8BD6C85E683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0A4907-2A1D-BD4F-81A9-AC685CB2B93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4DDDF1A-B935-8943-90D3-6367C44FD23F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E5495F-9688-3C4C-AA21-9BE866CC107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23AD3F-AA13-BB4C-A9C2-72541F1A1C6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DC4AC0-1467-AB47-A741-8FE64AEAD23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6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7F4516-8E9E-D940-A6B1-FEDD9E47C90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C8417B3-0868-EF4E-957B-1C827007ECBD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7A1757-89FE-804E-9D34-2405BFDB26A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C7F0DC-5848-544C-8ECE-EB34F5912E0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4A142E-7FAE-BD4D-A8DA-C7F43B5FA98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8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F9B90-F4CE-AF46-A91B-96FBA621B14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879" y="457200"/>
            <a:ext cx="393228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0E3B6-3A9D-4E4B-923E-C84CB7F1BD4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183280" y="987480"/>
            <a:ext cx="6172200" cy="4873679"/>
          </a:xfrm>
        </p:spPr>
        <p:txBody>
          <a:bodyPr anchor="t"/>
          <a:lstStyle>
            <a:lvl1pPr marL="228600" indent="-228600">
              <a:spcBef>
                <a:spcPts val="1001"/>
              </a:spcBef>
              <a:defRPr sz="3200">
                <a:latin typeface="Calibri" pitchFamily="18"/>
              </a:defRPr>
            </a:lvl1pPr>
          </a:lstStyle>
          <a:p>
            <a:pPr lvl="0"/>
            <a:r>
              <a:rPr lang="en-US"/>
              <a:t>Edit Master text styles</a:t>
            </a:r>
            <a:br>
              <a:rPr lang="en-US"/>
            </a:br>
            <a:r>
              <a:rPr lang="en-US"/>
              <a:t>Second level</a:t>
            </a:r>
            <a:br>
              <a:rPr lang="en-US"/>
            </a:br>
            <a:r>
              <a:rPr lang="en-US"/>
              <a:t>Third level</a:t>
            </a:r>
            <a:br>
              <a:rPr lang="en-US"/>
            </a:br>
            <a:r>
              <a:rPr lang="en-US"/>
              <a:t>Fourth level</a:t>
            </a:r>
            <a:br>
              <a:rPr lang="en-US"/>
            </a:br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30070F-4F19-2B4F-B6BE-64BA730AE50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879" y="2057400"/>
            <a:ext cx="3932280" cy="3811679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12D1C-C030-E349-A501-2E1883CF5FA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187E4A7-4E6A-4C46-8928-C2BCAF8EFD78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3EBBED-F9B6-1544-A7D4-A25F337764B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0B8A42-69A8-9E49-9F91-D64D44A1359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B9448A-E136-D148-93A4-10B48C64DC1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40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61F02-E5CF-C94B-B5C9-CBEBF21B45A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879" y="457200"/>
            <a:ext cx="393228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C7FF5A-13E8-4448-B248-28A36D99193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183280" y="987480"/>
            <a:ext cx="6172200" cy="4873679"/>
          </a:xfrm>
        </p:spPr>
        <p:txBody>
          <a:bodyPr anchor="t"/>
          <a:lstStyle>
            <a:lvl1pPr algn="ctr" hangingPunct="0">
              <a:defRPr>
                <a:latin typeface="Liberation Sans" pitchFamily="18"/>
              </a:defRPr>
            </a:lvl1pPr>
          </a:lstStyle>
          <a:p>
            <a:pPr lvl="0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6C1FFD-BD28-3745-AD60-49345FC55689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879" y="2057400"/>
            <a:ext cx="3932280" cy="3811679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534099-33CE-4D43-ACA2-6E6E510A22F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165265-8EB6-BA46-8E7D-56E7E3B012BA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1A2E2-45CC-0F41-A7AC-EF75CC794E5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9F0461-4C50-4443-878F-06CA1886358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16EAD76-F91C-BD41-8C3E-FCB000B24F1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025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>
            <a:extLst>
              <a:ext uri="{FF2B5EF4-FFF2-40B4-BE49-F238E27FC236}">
                <a16:creationId xmlns:a16="http://schemas.microsoft.com/office/drawing/2014/main" id="{AADCACCE-58EA-A342-AD93-44919DA2FD3B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6000"/>
          </a:blip>
          <a:stretch>
            <a:fillRect/>
          </a:stretch>
        </p:blipFill>
        <p:spPr>
          <a:xfrm>
            <a:off x="0" y="0"/>
            <a:ext cx="12192119" cy="68580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1393AE1D-963D-D24C-90AB-42C45B97D3C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B06E357-B460-5145-B752-8B8A23D41A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72BCCA9-08CB-7141-8C36-A97A7A93EBF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080" y="6356520"/>
            <a:ext cx="2743199" cy="3650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lvl1pPr marL="0" marR="0" lvl="0" indent="0" algn="l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latin typeface="Calibri"/>
                <a:ea typeface="Tahoma" pitchFamily="2"/>
                <a:cs typeface="Tahoma" pitchFamily="2"/>
              </a:defRPr>
            </a:lvl1pPr>
          </a:lstStyle>
          <a:p>
            <a:pPr lvl="0"/>
            <a:fld id="{793B7DFC-3C81-594D-A9C9-36B6352CDBB7}" type="datetime1">
              <a:rPr lang="en-US"/>
              <a:pPr lvl="0"/>
              <a:t>5/27/18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039B5BF-67A2-1C4D-858D-B069459514D3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479" y="6356520"/>
            <a:ext cx="4114800" cy="3650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1">
            <a:normAutofit/>
          </a:bodyPr>
          <a:lstStyle>
            <a:lvl1pPr lvl="0" hangingPunct="0">
              <a:buNone/>
              <a:tabLst/>
              <a:defRPr lang="en-US" sz="2400" kern="1200">
                <a:latin typeface="Liberation Serif" pitchFamily="18"/>
                <a:ea typeface="Tahoma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29677DC-0FD1-1247-AB51-B8A9BB733F5F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480" y="6356520"/>
            <a:ext cx="2743199" cy="36504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lvl1pPr marL="0" marR="0" lvl="0" indent="0" algn="r" rtl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latin typeface="Calibri"/>
                <a:ea typeface="Tahoma" pitchFamily="2"/>
                <a:cs typeface="Tahoma" pitchFamily="2"/>
              </a:defRPr>
            </a:lvl1pPr>
          </a:lstStyle>
          <a:p>
            <a:pPr lvl="0"/>
            <a:fld id="{B8CBF892-BB63-9F44-B87E-571B58F9FE77}" type="slidenum">
              <a:t>‹#›</a:t>
            </a:fld>
            <a:endParaRPr lang="en-US"/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938B9E22-B706-A448-A7A2-FC0E9EA64DF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61280" y="107280"/>
            <a:ext cx="515520" cy="515520"/>
          </a:xfrm>
          <a:prstGeom prst="rect">
            <a:avLst/>
          </a:prstGeom>
          <a:noFill/>
          <a:ln cap="flat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rtl="0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1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 Light" pitchFamily="18"/>
          <a:ea typeface="SimSun" pitchFamily="2"/>
          <a:cs typeface="Lucida Sans" pitchFamily="2"/>
        </a:defRPr>
      </a:lvl1pPr>
    </p:titleStyle>
    <p:bodyStyle>
      <a:lvl1pPr marL="228600" marR="0" lvl="0" indent="-228600" algn="l" rtl="0" hangingPunct="1">
        <a:lnSpc>
          <a:spcPct val="90000"/>
        </a:lnSpc>
        <a:spcBef>
          <a:spcPts val="1001"/>
        </a:spcBef>
        <a:spcAft>
          <a:spcPts val="0"/>
        </a:spcAft>
        <a:buSzPct val="45000"/>
        <a:buFont typeface="StarSymbol"/>
        <a:buChar char="●"/>
        <a:tabLst/>
        <a:defRPr lang="en-US" sz="2800" b="0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" pitchFamily="18"/>
          <a:ea typeface="SimSun" pitchFamily="2"/>
          <a:cs typeface="Lucida Sans" pitchFamily="2"/>
        </a:defRPr>
      </a:lvl1pPr>
      <a:lvl2pPr marL="685799" marR="0" lvl="1" indent="-228600" algn="l" rtl="0" hangingPunct="1">
        <a:lnSpc>
          <a:spcPct val="90000"/>
        </a:lnSpc>
        <a:spcBef>
          <a:spcPts val="499"/>
        </a:spcBef>
        <a:spcAft>
          <a:spcPts val="0"/>
        </a:spcAft>
        <a:buSzPct val="75000"/>
        <a:buFont typeface="StarSymbol"/>
        <a:buChar char="–"/>
        <a:tabLst/>
        <a:defRPr lang="en-US" sz="2400" b="0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" pitchFamily="18"/>
          <a:ea typeface="SimSun" pitchFamily="2"/>
          <a:cs typeface="Lucida Sans" pitchFamily="2"/>
        </a:defRPr>
      </a:lvl2pPr>
      <a:lvl3pPr marL="1143000" marR="0" lvl="2" indent="-228600" algn="l" rtl="0" hangingPunct="1">
        <a:lnSpc>
          <a:spcPct val="90000"/>
        </a:lnSpc>
        <a:spcBef>
          <a:spcPts val="499"/>
        </a:spcBef>
        <a:spcAft>
          <a:spcPts val="0"/>
        </a:spcAft>
        <a:buSzPct val="45000"/>
        <a:buFont typeface="StarSymbol"/>
        <a:buChar char="●"/>
        <a:tabLst/>
        <a:defRPr lang="en-US" sz="2000" b="0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" pitchFamily="18"/>
          <a:ea typeface="SimSun" pitchFamily="2"/>
          <a:cs typeface="Lucida Sans" pitchFamily="2"/>
        </a:defRPr>
      </a:lvl3pPr>
      <a:lvl4pPr marL="1600200" marR="0" lvl="3" indent="-228600" algn="l" rtl="0" hangingPunct="1">
        <a:lnSpc>
          <a:spcPct val="90000"/>
        </a:lnSpc>
        <a:spcBef>
          <a:spcPts val="499"/>
        </a:spcBef>
        <a:spcAft>
          <a:spcPts val="0"/>
        </a:spcAft>
        <a:buSzPct val="75000"/>
        <a:buFont typeface="StarSymbol"/>
        <a:buChar char="–"/>
        <a:tabLst/>
        <a:defRPr lang="en-US" sz="1800" b="0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" pitchFamily="18"/>
          <a:ea typeface="SimSun" pitchFamily="2"/>
          <a:cs typeface="Lucida Sans" pitchFamily="2"/>
        </a:defRPr>
      </a:lvl4pPr>
      <a:lvl5pPr marL="2057400" marR="0" lvl="4" indent="-228600" algn="l" rtl="0" hangingPunct="1">
        <a:lnSpc>
          <a:spcPct val="90000"/>
        </a:lnSpc>
        <a:spcBef>
          <a:spcPts val="499"/>
        </a:spcBef>
        <a:spcAft>
          <a:spcPts val="0"/>
        </a:spcAft>
        <a:buSzPct val="45000"/>
        <a:buFont typeface="StarSymbol"/>
        <a:buChar char="●"/>
        <a:tabLst/>
        <a:defRPr lang="en-US" sz="1800" b="0" i="0" u="none" strike="noStrike" kern="1200" cap="none" spc="0" baseline="0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Calibri" pitchFamily="18"/>
          <a:ea typeface="SimSun" pitchFamily="2"/>
          <a:cs typeface="Lucida Sans" pitchFamily="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DF2E4-C868-5A45-B5C3-B3B0367FA3C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969452" y="1099330"/>
            <a:ext cx="10252855" cy="2387520"/>
          </a:xfrm>
        </p:spPr>
        <p:txBody>
          <a:bodyPr/>
          <a:lstStyle/>
          <a:p>
            <a:pPr lvl="0"/>
            <a:r>
              <a:rPr lang="en-US" dirty="0">
                <a:latin typeface="+mn-lt"/>
              </a:rPr>
              <a:t>DevOps: Today, The Future…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8D4873-D9FF-A747-A890-6688F57C1A7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3880" y="4051142"/>
            <a:ext cx="9144000" cy="1357131"/>
          </a:xfrm>
        </p:spPr>
        <p:txBody>
          <a:bodyPr>
            <a:normAutofit/>
          </a:bodyPr>
          <a:lstStyle/>
          <a:p>
            <a:pPr lvl="0"/>
            <a:r>
              <a:rPr lang="en-US" dirty="0">
                <a:latin typeface="+mn-lt"/>
              </a:rPr>
              <a:t>Naing Ye </a:t>
            </a:r>
            <a:r>
              <a:rPr lang="en-US" dirty="0" err="1">
                <a:latin typeface="+mn-lt"/>
              </a:rPr>
              <a:t>Minn</a:t>
            </a:r>
            <a:endParaRPr lang="en-US" dirty="0">
              <a:latin typeface="+mn-lt"/>
            </a:endParaRPr>
          </a:p>
          <a:p>
            <a:pPr lvl="0"/>
            <a:r>
              <a:rPr lang="en-US" sz="2000" dirty="0">
                <a:latin typeface="+mn-lt"/>
              </a:rPr>
              <a:t>Myanmar Open Source Community</a:t>
            </a:r>
          </a:p>
          <a:p>
            <a:pPr lvl="0"/>
            <a:r>
              <a:rPr lang="en-US" b="1" dirty="0">
                <a:latin typeface="+mn-lt"/>
              </a:rPr>
              <a:t>#MOSC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DDE08B-0458-644B-AF4A-78A608E3F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609600"/>
            <a:ext cx="9483733" cy="59154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11414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0675A-7ADE-EC43-888B-C144F5FA1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</p:spPr>
        <p:txBody>
          <a:bodyPr/>
          <a:lstStyle/>
          <a:p>
            <a:r>
              <a:rPr lang="en-US" dirty="0" err="1"/>
              <a:t>NetFlix</a:t>
            </a:r>
            <a:r>
              <a:rPr lang="en-US" dirty="0"/>
              <a:t> </a:t>
            </a:r>
            <a:r>
              <a:rPr lang="en-US" dirty="0" err="1"/>
              <a:t>EcoSystems</a:t>
            </a:r>
            <a:endParaRPr lang="en-US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F17B5578-46A1-8E41-BEA3-D2D3D933103C}"/>
              </a:ext>
            </a:extLst>
          </p:cNvPr>
          <p:cNvSpPr txBox="1">
            <a:spLocks/>
          </p:cNvSpPr>
          <p:nvPr/>
        </p:nvSpPr>
        <p:spPr>
          <a:xfrm>
            <a:off x="838080" y="1905000"/>
            <a:ext cx="10515600" cy="3224472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lvl1pPr marL="228600" marR="0" lvl="0" indent="-228600" algn="l" rtl="0" hangingPunct="0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tabLst/>
              <a:defRPr lang="en-US" sz="32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SimSun" pitchFamily="2"/>
                <a:cs typeface="Lucida Sans" pitchFamily="2"/>
              </a:defRPr>
            </a:lvl1pPr>
            <a:lvl2pPr marL="685799" marR="0" lvl="1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24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2pPr>
            <a:lvl3pPr marL="1143000" marR="0" lvl="2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20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3pPr>
            <a:lvl4pPr marL="1600200" marR="0" lvl="3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4pPr>
            <a:lvl5pPr marL="2057400" marR="0" lvl="4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100s of Microservices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1000s of daily production changes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10,000s of cloud instances running at any point of time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 100,000s of customer interaction per minute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1,000,000s of customers ( last record announce was 110 mil)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1,000,000,000s of time stream matrices </a:t>
            </a:r>
          </a:p>
        </p:txBody>
      </p:sp>
    </p:spTree>
    <p:extLst>
      <p:ext uri="{BB962C8B-B14F-4D97-AF65-F5344CB8AC3E}">
        <p14:creationId xmlns:p14="http://schemas.microsoft.com/office/powerpoint/2010/main" val="1012957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86B70-1E22-704B-887A-BD39A1854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</a:t>
            </a:r>
            <a:r>
              <a:rPr lang="en-US" dirty="0" err="1"/>
              <a:t>NetFlix</a:t>
            </a:r>
            <a:r>
              <a:rPr lang="en-US" dirty="0"/>
              <a:t> manages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1F2E4F9B-FE2A-2B45-9714-3FBA945BF281}"/>
              </a:ext>
            </a:extLst>
          </p:cNvPr>
          <p:cNvSpPr txBox="1">
            <a:spLocks/>
          </p:cNvSpPr>
          <p:nvPr/>
        </p:nvSpPr>
        <p:spPr>
          <a:xfrm>
            <a:off x="838080" y="2133600"/>
            <a:ext cx="10515600" cy="152246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lvl1pPr marL="228600" marR="0" lvl="0" indent="-228600" algn="l" rtl="0" hangingPunct="0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tabLst/>
              <a:defRPr lang="en-US" sz="32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SimSun" pitchFamily="2"/>
                <a:cs typeface="Lucida Sans" pitchFamily="2"/>
              </a:defRPr>
            </a:lvl1pPr>
            <a:lvl2pPr marL="685799" marR="0" lvl="1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24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2pPr>
            <a:lvl3pPr marL="1143000" marR="0" lvl="2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20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3pPr>
            <a:lvl4pPr marL="1600200" marR="0" lvl="3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4pPr>
            <a:lvl5pPr marL="2057400" marR="0" lvl="4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Run by 80+ engineers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No Network Operation </a:t>
            </a:r>
            <a:r>
              <a:rPr lang="en-SG" sz="2800" dirty="0" err="1">
                <a:latin typeface="+mn-lt"/>
              </a:rPr>
              <a:t>Center</a:t>
            </a:r>
            <a:r>
              <a:rPr lang="en-SG" sz="2800" dirty="0">
                <a:latin typeface="+mn-lt"/>
              </a:rPr>
              <a:t> (NOC)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Run as Infrastructure-as-code</a:t>
            </a:r>
          </a:p>
        </p:txBody>
      </p:sp>
    </p:spTree>
    <p:extLst>
      <p:ext uri="{BB962C8B-B14F-4D97-AF65-F5344CB8AC3E}">
        <p14:creationId xmlns:p14="http://schemas.microsoft.com/office/powerpoint/2010/main" val="3761922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5A06F-18DE-C94A-B7D0-3AB45953F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mean?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84CBF89-1E5A-2940-AD6C-A741C7B70BAE}"/>
              </a:ext>
            </a:extLst>
          </p:cNvPr>
          <p:cNvSpPr txBox="1">
            <a:spLocks/>
          </p:cNvSpPr>
          <p:nvPr/>
        </p:nvSpPr>
        <p:spPr>
          <a:xfrm>
            <a:off x="838080" y="1828800"/>
            <a:ext cx="10515600" cy="3751796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lvl1pPr marL="228600" marR="0" lvl="0" indent="-228600" algn="l" rtl="0" hangingPunct="0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tabLst/>
              <a:defRPr lang="en-US" sz="32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SimSun" pitchFamily="2"/>
                <a:cs typeface="Lucida Sans" pitchFamily="2"/>
              </a:defRPr>
            </a:lvl1pPr>
            <a:lvl2pPr marL="685799" marR="0" lvl="1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24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2pPr>
            <a:lvl3pPr marL="1143000" marR="0" lvl="2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20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3pPr>
            <a:lvl4pPr marL="1600200" marR="0" lvl="3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4pPr>
            <a:lvl5pPr marL="2057400" marR="0" lvl="4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In DevOps, both Development and Operation teams (or Infra and application teams) use the same set of tools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Operation team create and provide tools for Development team to consume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Standard environments. Dev, Test, UAT, QA and Prod could have standard deployment across environments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Main idea is to create stable, reliable, scalable and automated environment</a:t>
            </a:r>
          </a:p>
        </p:txBody>
      </p:sp>
    </p:spTree>
    <p:extLst>
      <p:ext uri="{BB962C8B-B14F-4D97-AF65-F5344CB8AC3E}">
        <p14:creationId xmlns:p14="http://schemas.microsoft.com/office/powerpoint/2010/main" val="29787621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B66785-A06F-B14B-841D-BD532B2B50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914400"/>
            <a:ext cx="10134600" cy="5452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455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FDAD46-FA91-9E4A-83CA-0903B9E69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399" y="914401"/>
            <a:ext cx="9562831" cy="506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602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717749-D22F-4C47-9160-A0A581FC39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66800"/>
            <a:ext cx="7493000" cy="5090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895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7245A-118E-2448-9096-7665374E5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7000"/>
            <a:ext cx="10515600" cy="1325520"/>
          </a:xfrm>
        </p:spPr>
        <p:txBody>
          <a:bodyPr/>
          <a:lstStyle/>
          <a:p>
            <a:pPr algn="ctr"/>
            <a:r>
              <a:rPr lang="en-US" dirty="0"/>
              <a:t>DevOps suitable for Every Organization?</a:t>
            </a:r>
          </a:p>
        </p:txBody>
      </p:sp>
    </p:spTree>
    <p:extLst>
      <p:ext uri="{BB962C8B-B14F-4D97-AF65-F5344CB8AC3E}">
        <p14:creationId xmlns:p14="http://schemas.microsoft.com/office/powerpoint/2010/main" val="36211882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995ED8-89D4-4444-B355-1247B6FB8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219200"/>
            <a:ext cx="838200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956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23A7FF-D7BE-F148-A65F-F117262B247A}"/>
              </a:ext>
            </a:extLst>
          </p:cNvPr>
          <p:cNvSpPr txBox="1"/>
          <p:nvPr/>
        </p:nvSpPr>
        <p:spPr>
          <a:xfrm>
            <a:off x="1600200" y="2590800"/>
            <a:ext cx="8915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2800" dirty="0"/>
              <a:t>Critical functions such as Healthcare or Core banking cannot be on DevOps. They still and will still run on super stable things like AS400 or mainframes.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01233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07786F-EED6-D744-93D4-9190D3C11E33}"/>
              </a:ext>
            </a:extLst>
          </p:cNvPr>
          <p:cNvSpPr txBox="1"/>
          <p:nvPr/>
        </p:nvSpPr>
        <p:spPr>
          <a:xfrm>
            <a:off x="4351283" y="3105834"/>
            <a:ext cx="34894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What is DevOps?</a:t>
            </a:r>
          </a:p>
        </p:txBody>
      </p:sp>
    </p:spTree>
    <p:extLst>
      <p:ext uri="{BB962C8B-B14F-4D97-AF65-F5344CB8AC3E}">
        <p14:creationId xmlns:p14="http://schemas.microsoft.com/office/powerpoint/2010/main" val="35018512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4AAE5-F6A6-334B-8602-7C47288A1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DevOps is growing?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3DA8C409-FD85-CB48-8E69-C38DD484A574}"/>
              </a:ext>
            </a:extLst>
          </p:cNvPr>
          <p:cNvSpPr txBox="1">
            <a:spLocks/>
          </p:cNvSpPr>
          <p:nvPr/>
        </p:nvSpPr>
        <p:spPr>
          <a:xfrm>
            <a:off x="838080" y="1905000"/>
            <a:ext cx="10515600" cy="22980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lvl1pPr marL="228600" marR="0" lvl="0" indent="-228600" algn="l" rtl="0" hangingPunct="0">
              <a:lnSpc>
                <a:spcPct val="90000"/>
              </a:lnSpc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tabLst/>
              <a:defRPr lang="en-US" sz="32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SimSun" pitchFamily="2"/>
                <a:cs typeface="Lucida Sans" pitchFamily="2"/>
              </a:defRPr>
            </a:lvl1pPr>
            <a:lvl2pPr marL="685799" marR="0" lvl="1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24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2pPr>
            <a:lvl3pPr marL="1143000" marR="0" lvl="2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20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3pPr>
            <a:lvl4pPr marL="1600200" marR="0" lvl="3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75000"/>
              <a:buFont typeface="StarSymbol"/>
              <a:buChar char="–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4pPr>
            <a:lvl5pPr marL="2057400" marR="0" lvl="4" indent="-228600" algn="l" rtl="0" hangingPunct="1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SzPct val="45000"/>
              <a:buFont typeface="StarSymbol"/>
              <a:buChar char="●"/>
              <a:tabLst/>
              <a:defRPr lang="en-US" sz="18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" pitchFamily="18"/>
                <a:ea typeface="SimSun" pitchFamily="2"/>
                <a:cs typeface="Lucida Sans" pitchFamily="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Every organization needs IT related initiatives and innovations 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Complexities of Infra as well as applications are getting higher. Better end to end overview is required for strategic planning </a:t>
            </a:r>
          </a:p>
          <a:p>
            <a:pPr marL="457200" indent="-457200">
              <a:buSzPct val="100000"/>
              <a:buFont typeface="Arial" panose="020B0604020202020204" pitchFamily="34" charset="0"/>
              <a:buChar char="•"/>
            </a:pPr>
            <a:r>
              <a:rPr lang="en-SG" sz="2800" dirty="0">
                <a:latin typeface="+mn-lt"/>
              </a:rPr>
              <a:t>Automation helps improve operational efficiency, which in tends save operational cost in long run</a:t>
            </a:r>
          </a:p>
        </p:txBody>
      </p:sp>
    </p:spTree>
    <p:extLst>
      <p:ext uri="{BB962C8B-B14F-4D97-AF65-F5344CB8AC3E}">
        <p14:creationId xmlns:p14="http://schemas.microsoft.com/office/powerpoint/2010/main" val="269251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B6CF8-AF33-9C44-BE38-7400FAAB5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Organizations adopting DevOps? Really?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9E995-8ACD-EC46-8325-B503BBCFC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303" y="1690560"/>
            <a:ext cx="9221153" cy="4705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341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26294-A739-EF4D-9EC3-F26BF2F6D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I pick up DevOps?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6677C6-AF9B-D442-9F56-E73C02357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22" y="2743200"/>
            <a:ext cx="5322661" cy="353703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815400-F157-624E-ACE8-5D2048EF7E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2743200"/>
            <a:ext cx="5375183" cy="35370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723FAA-244C-CA48-8806-0B2F8FD21D55}"/>
              </a:ext>
            </a:extLst>
          </p:cNvPr>
          <p:cNvSpPr txBox="1"/>
          <p:nvPr/>
        </p:nvSpPr>
        <p:spPr>
          <a:xfrm>
            <a:off x="1752600" y="1828800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Who knows Linux?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9DEC6-8E8D-6E49-9ECF-67443653088B}"/>
              </a:ext>
            </a:extLst>
          </p:cNvPr>
          <p:cNvSpPr txBox="1"/>
          <p:nvPr/>
        </p:nvSpPr>
        <p:spPr>
          <a:xfrm>
            <a:off x="7221491" y="1843087"/>
            <a:ext cx="327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Who knows DevOps?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C9E1C1-E76A-014D-AC27-BFE2339437C1}"/>
              </a:ext>
            </a:extLst>
          </p:cNvPr>
          <p:cNvSpPr txBox="1"/>
          <p:nvPr/>
        </p:nvSpPr>
        <p:spPr>
          <a:xfrm>
            <a:off x="10375187" y="6518631"/>
            <a:ext cx="1816813" cy="277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Credit: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Edureka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98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B0FA66-FCE8-3E45-B006-A46852BCF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204"/>
          <a:stretch/>
        </p:blipFill>
        <p:spPr>
          <a:xfrm>
            <a:off x="2286000" y="1524000"/>
            <a:ext cx="7696200" cy="4089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B71C60-D52E-DC43-881F-3072B3BDF828}"/>
              </a:ext>
            </a:extLst>
          </p:cNvPr>
          <p:cNvSpPr txBox="1"/>
          <p:nvPr/>
        </p:nvSpPr>
        <p:spPr>
          <a:xfrm>
            <a:off x="6781800" y="1828800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Feel the Force in DevOps… You will…</a:t>
            </a:r>
          </a:p>
        </p:txBody>
      </p:sp>
    </p:spTree>
    <p:extLst>
      <p:ext uri="{BB962C8B-B14F-4D97-AF65-F5344CB8AC3E}">
        <p14:creationId xmlns:p14="http://schemas.microsoft.com/office/powerpoint/2010/main" val="17319511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CBB12-E2CD-ED4D-B87E-718EC6E9DE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7000"/>
            <a:ext cx="10515600" cy="132552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4121288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B697B79-9478-EC44-AA11-A674103D4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462" y="561214"/>
            <a:ext cx="10268607" cy="5769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173977B-B2B8-BA4A-95EE-9A055AE9DC56}"/>
              </a:ext>
            </a:extLst>
          </p:cNvPr>
          <p:cNvSpPr txBox="1"/>
          <p:nvPr/>
        </p:nvSpPr>
        <p:spPr>
          <a:xfrm>
            <a:off x="9627476" y="6575748"/>
            <a:ext cx="25645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Credit: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technet.microsoft.com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2313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D7A79-4A1C-C343-AA51-75875D33A84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F074B6-A50D-0642-AF43-2A9DB8C81E8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080" y="4343400"/>
            <a:ext cx="10515600" cy="1833480"/>
          </a:xfrm>
        </p:spPr>
        <p:txBody>
          <a:bodyPr lIns="91440" tIns="45720" rIns="91440" bIns="45720">
            <a:normAutofit/>
          </a:bodyPr>
          <a:lstStyle/>
          <a:p>
            <a:pPr marL="0" lvl="0" indent="0" hangingPunct="1">
              <a:lnSpc>
                <a:spcPct val="80000"/>
              </a:lnSpc>
              <a:spcBef>
                <a:spcPts val="1001"/>
              </a:spcBef>
            </a:pPr>
            <a:r>
              <a:rPr lang="en-SG" sz="2800" dirty="0">
                <a:latin typeface="Calibri" panose="020F0502020204030204" pitchFamily="34" charset="0"/>
                <a:cs typeface="Calibri" panose="020F0502020204030204" pitchFamily="34" charset="0"/>
              </a:rPr>
              <a:t>DevOps (clipped compound of “Development” and “Operation”) is a culture, movement and practice that emphasize the collaboration and communication of both software developers and other information technology professionals while automating the process of </a:t>
            </a:r>
            <a:r>
              <a:rPr lang="en-SG" sz="2800" b="1" dirty="0">
                <a:latin typeface="Calibri" panose="020F0502020204030204" pitchFamily="34" charset="0"/>
                <a:cs typeface="Calibri" panose="020F0502020204030204" pitchFamily="34" charset="0"/>
              </a:rPr>
              <a:t>software delivery and Infrastructure change</a:t>
            </a:r>
          </a:p>
        </p:txBody>
      </p:sp>
      <p:pic>
        <p:nvPicPr>
          <p:cNvPr id="4" name="Picture 5">
            <a:extLst>
              <a:ext uri="{FF2B5EF4-FFF2-40B4-BE49-F238E27FC236}">
                <a16:creationId xmlns:a16="http://schemas.microsoft.com/office/drawing/2014/main" id="{00D56B45-E8B1-7B44-898C-6B25438AF3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2080" y="1690560"/>
            <a:ext cx="3927960" cy="2003760"/>
          </a:xfrm>
          <a:prstGeom prst="rect">
            <a:avLst/>
          </a:prstGeom>
          <a:noFill/>
          <a:ln cap="flat">
            <a:noFill/>
          </a:ln>
          <a:effectLst>
            <a:outerShdw dist="38184" dir="270000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935AB-4A6C-5949-B21E-CC3DA7E69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Dev &amp; Ops Cycle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691994-536D-D344-8D41-62E15E4EC7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7480" y="2369270"/>
            <a:ext cx="7416800" cy="326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88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237DB-6F0B-6B4F-96EA-38FE02486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 of Dev and Ops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D801D-B55B-1445-9351-B30FF451068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080" y="2438400"/>
            <a:ext cx="5029320" cy="2917680"/>
          </a:xfr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b="1" u="sng" dirty="0">
                <a:latin typeface="+mn-lt"/>
              </a:rPr>
              <a:t>Dev</a:t>
            </a:r>
            <a:br>
              <a:rPr lang="en-US" sz="2800" dirty="0">
                <a:latin typeface="+mn-lt"/>
              </a:rPr>
            </a:br>
            <a:br>
              <a:rPr lang="en-US" sz="2800" dirty="0">
                <a:latin typeface="+mn-lt"/>
              </a:rPr>
            </a:br>
            <a:r>
              <a:rPr lang="en-US" sz="2800" b="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- Create Change</a:t>
            </a:r>
            <a:br>
              <a:rPr lang="en-US" sz="2800" b="0" dirty="0">
                <a:latin typeface="+mn-lt"/>
              </a:rPr>
            </a:br>
            <a:br>
              <a:rPr lang="en-US" sz="2800" b="0" dirty="0">
                <a:latin typeface="+mn-lt"/>
              </a:rPr>
            </a:br>
            <a:r>
              <a:rPr lang="en-US" sz="2800" b="0" dirty="0">
                <a:latin typeface="+mn-lt"/>
              </a:rPr>
              <a:t>- Add or Modify Features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D121412-6CDB-C64A-8141-71EF09D1D61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172200" y="2438400"/>
            <a:ext cx="5181480" cy="2917680"/>
          </a:xfr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en-US" sz="2800" b="1" u="sng" dirty="0">
                <a:latin typeface="+mn-lt"/>
              </a:rPr>
              <a:t>Ops</a:t>
            </a:r>
            <a:br>
              <a:rPr lang="en-US" sz="2800" dirty="0">
                <a:latin typeface="+mn-lt"/>
              </a:rPr>
            </a:br>
            <a:br>
              <a:rPr lang="en-US" sz="2800" dirty="0">
                <a:latin typeface="+mn-lt"/>
              </a:rPr>
            </a:br>
            <a:r>
              <a:rPr lang="en-US" sz="2800" b="0" dirty="0">
                <a:solidFill>
                  <a:schemeClr val="accent1">
                    <a:lumMod val="50000"/>
                  </a:schemeClr>
                </a:solidFill>
                <a:latin typeface="+mn-lt"/>
              </a:rPr>
              <a:t>- Create Stability</a:t>
            </a:r>
            <a:br>
              <a:rPr lang="en-US" sz="2800" b="0" dirty="0">
                <a:latin typeface="+mn-lt"/>
              </a:rPr>
            </a:br>
            <a:br>
              <a:rPr lang="en-US" sz="2800" b="0" dirty="0">
                <a:latin typeface="+mn-lt"/>
              </a:rPr>
            </a:br>
            <a:r>
              <a:rPr lang="en-US" sz="2800" b="0" dirty="0">
                <a:latin typeface="+mn-lt"/>
              </a:rPr>
              <a:t>- Create or Enhance Services</a:t>
            </a:r>
          </a:p>
        </p:txBody>
      </p:sp>
    </p:spTree>
    <p:extLst>
      <p:ext uri="{BB962C8B-B14F-4D97-AF65-F5344CB8AC3E}">
        <p14:creationId xmlns:p14="http://schemas.microsoft.com/office/powerpoint/2010/main" val="4122492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FD5BF-A0B5-8D43-A679-F9344C2E8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Conflict of Interests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75709C-E699-A542-B155-98DF702C13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6097" y="1442543"/>
            <a:ext cx="7559566" cy="5039711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047A452D-5F70-7D4D-9148-8EF7B857C40C}"/>
              </a:ext>
            </a:extLst>
          </p:cNvPr>
          <p:cNvSpPr/>
          <p:nvPr/>
        </p:nvSpPr>
        <p:spPr>
          <a:xfrm>
            <a:off x="2406869" y="1545022"/>
            <a:ext cx="2175641" cy="1223041"/>
          </a:xfrm>
          <a:prstGeom prst="wedgeRoundRectCallout">
            <a:avLst>
              <a:gd name="adj1" fmla="val 37991"/>
              <a:gd name="adj2" fmla="val 78629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My App is working fine in our development environment!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CC5F6742-87E1-ED4D-B26B-0C9F504C0EA4}"/>
              </a:ext>
            </a:extLst>
          </p:cNvPr>
          <p:cNvSpPr/>
          <p:nvPr/>
        </p:nvSpPr>
        <p:spPr>
          <a:xfrm>
            <a:off x="7935310" y="1545022"/>
            <a:ext cx="1844566" cy="998481"/>
          </a:xfrm>
          <a:prstGeom prst="wedgeRoundRectCallout">
            <a:avLst>
              <a:gd name="adj1" fmla="val -30050"/>
              <a:gd name="adj2" fmla="val 86668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It’s not my server problem! It’s your code!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C8B10C-CC09-0041-8BEE-2E07B0AC89DE}"/>
              </a:ext>
            </a:extLst>
          </p:cNvPr>
          <p:cNvSpPr txBox="1"/>
          <p:nvPr/>
        </p:nvSpPr>
        <p:spPr>
          <a:xfrm>
            <a:off x="9627476" y="6575748"/>
            <a:ext cx="25645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Image Credit: </a:t>
            </a:r>
            <a:r>
              <a:rPr lang="en-US" sz="1200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www.independent.co.uk</a:t>
            </a:r>
            <a:endParaRPr 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446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B7C6156-180E-8141-9A51-FFB3BF87E9A8}"/>
              </a:ext>
            </a:extLst>
          </p:cNvPr>
          <p:cNvSpPr txBox="1"/>
          <p:nvPr/>
        </p:nvSpPr>
        <p:spPr>
          <a:xfrm>
            <a:off x="3200400" y="1600200"/>
            <a:ext cx="5755892" cy="2031325"/>
          </a:xfrm>
          <a:prstGeom prst="rect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dirty="0"/>
              <a:t> </a:t>
            </a:r>
            <a:r>
              <a:rPr lang="en-US" b="1" dirty="0"/>
              <a:t>Business</a:t>
            </a:r>
            <a:r>
              <a:rPr lang="en-US" dirty="0"/>
              <a:t>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We want to provide this Service to customers already!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this feature hit the market soon!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pattern recognizing for this time series data! Now!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F9B27B-8CE9-CD4B-BDFF-753E7A82820C}"/>
              </a:ext>
            </a:extLst>
          </p:cNvPr>
          <p:cNvSpPr txBox="1"/>
          <p:nvPr/>
        </p:nvSpPr>
        <p:spPr>
          <a:xfrm>
            <a:off x="520509" y="3786727"/>
            <a:ext cx="5557837" cy="286232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Development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to develop this, change codes and test.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to release this feature today. 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to try this new tool and setup.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I want control over my deployment! My code! My way!!!</a:t>
            </a:r>
          </a:p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1F38AA-F07C-D94E-8426-8BB9EE488E59}"/>
              </a:ext>
            </a:extLst>
          </p:cNvPr>
          <p:cNvSpPr txBox="1"/>
          <p:nvPr/>
        </p:nvSpPr>
        <p:spPr>
          <a:xfrm>
            <a:off x="6177373" y="3786727"/>
            <a:ext cx="5557837" cy="286232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Operations </a:t>
            </a:r>
          </a:p>
          <a:p>
            <a:pPr algn="ctr"/>
            <a:endParaRPr lang="en-US" b="1" dirty="0"/>
          </a:p>
          <a:p>
            <a:pPr algn="ctr"/>
            <a:r>
              <a:rPr lang="en-US" dirty="0"/>
              <a:t>We need stable infrastructure! We need stable environment! </a:t>
            </a:r>
          </a:p>
          <a:p>
            <a:pPr algn="ctr"/>
            <a:br>
              <a:rPr lang="en-US" dirty="0"/>
            </a:br>
            <a:r>
              <a:rPr lang="en-US" dirty="0"/>
              <a:t>What?! Server is slow after your new release? And you think that’s the server problem? </a:t>
            </a:r>
          </a:p>
          <a:p>
            <a:pPr algn="ctr"/>
            <a:br>
              <a:rPr lang="en-US" dirty="0"/>
            </a:br>
            <a:r>
              <a:rPr lang="en-US" dirty="0"/>
              <a:t>You want to deploy your new code today? To production? What are you talking about?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51D582D-B8B1-FF42-9B39-579EF01E352D}"/>
              </a:ext>
            </a:extLst>
          </p:cNvPr>
          <p:cNvSpPr txBox="1">
            <a:spLocks/>
          </p:cNvSpPr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>
            <a:lvl1pPr marL="0" marR="0" lvl="0" indent="0" algn="l" rtl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3600" b="0" i="0" u="none" strike="noStrike" kern="1200" cap="none" spc="0" baseline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Calibri Light" pitchFamily="18"/>
                <a:ea typeface="SimSun" pitchFamily="2"/>
                <a:cs typeface="Lucida Sans" pitchFamily="2"/>
              </a:defRPr>
            </a:lvl1pPr>
          </a:lstStyle>
          <a:p>
            <a:r>
              <a:rPr lang="en-US" b="1" dirty="0"/>
              <a:t>Everyone has a need, just they don’t align together</a:t>
            </a:r>
            <a:endParaRPr lang="en-US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37388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CE726-3A35-AD46-A95D-B3F8A8908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Goals of DevOps</a:t>
            </a:r>
            <a:endParaRPr lang="en-US" dirty="0"/>
          </a:p>
        </p:txBody>
      </p:sp>
      <p:sp>
        <p:nvSpPr>
          <p:cNvPr id="3" name="Rectangle: Rounded Corners 4">
            <a:extLst>
              <a:ext uri="{FF2B5EF4-FFF2-40B4-BE49-F238E27FC236}">
                <a16:creationId xmlns:a16="http://schemas.microsoft.com/office/drawing/2014/main" id="{69D7A04C-25F6-954A-A402-2A9E34E868F1}"/>
              </a:ext>
            </a:extLst>
          </p:cNvPr>
          <p:cNvSpPr/>
          <p:nvPr/>
        </p:nvSpPr>
        <p:spPr>
          <a:xfrm>
            <a:off x="1522411" y="1709581"/>
            <a:ext cx="9144001" cy="146422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2000" b="1" dirty="0"/>
              <a:t>People</a:t>
            </a:r>
            <a:r>
              <a:rPr lang="en-SG" sz="2000" dirty="0"/>
              <a:t> 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SG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+mj-ea"/>
                <a:cs typeface="+mj-cs"/>
                <a:sym typeface="Helvetica"/>
              </a:rPr>
              <a:t>Culture Change. More collaboration. Better transparency. Enforc</a:t>
            </a:r>
            <a:r>
              <a:rPr lang="en-SG" sz="2000" dirty="0"/>
              <a:t>e people to assume accountability. Better Communication is demanded. </a:t>
            </a:r>
            <a:endParaRPr kumimoji="0" lang="en-SG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+mj-ea"/>
              <a:cs typeface="+mj-cs"/>
              <a:sym typeface="Helvetica"/>
            </a:endParaRPr>
          </a:p>
        </p:txBody>
      </p:sp>
      <p:sp>
        <p:nvSpPr>
          <p:cNvPr id="4" name="Rectangle: Rounded Corners 5">
            <a:extLst>
              <a:ext uri="{FF2B5EF4-FFF2-40B4-BE49-F238E27FC236}">
                <a16:creationId xmlns:a16="http://schemas.microsoft.com/office/drawing/2014/main" id="{9D1BAD58-6606-BF41-875A-BA18B5C93289}"/>
              </a:ext>
            </a:extLst>
          </p:cNvPr>
          <p:cNvSpPr/>
          <p:nvPr/>
        </p:nvSpPr>
        <p:spPr>
          <a:xfrm>
            <a:off x="1522410" y="3328877"/>
            <a:ext cx="9144001" cy="1464226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2000" b="1" dirty="0"/>
              <a:t>Technology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SG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+mj-ea"/>
                <a:cs typeface="+mj-cs"/>
                <a:sym typeface="Helvetica"/>
              </a:rPr>
              <a:t>More responsive to business needs. Faster Go-To-Market. Improve quality of works. Better control yet more flexible.  </a:t>
            </a:r>
          </a:p>
        </p:txBody>
      </p:sp>
      <p:sp>
        <p:nvSpPr>
          <p:cNvPr id="5" name="Rectangle: Rounded Corners 6">
            <a:extLst>
              <a:ext uri="{FF2B5EF4-FFF2-40B4-BE49-F238E27FC236}">
                <a16:creationId xmlns:a16="http://schemas.microsoft.com/office/drawing/2014/main" id="{DCF0FCCF-5E1D-D141-92B4-FD796E3AF1BA}"/>
              </a:ext>
            </a:extLst>
          </p:cNvPr>
          <p:cNvSpPr/>
          <p:nvPr/>
        </p:nvSpPr>
        <p:spPr>
          <a:xfrm>
            <a:off x="1522410" y="4948173"/>
            <a:ext cx="9144001" cy="1123707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SG" sz="2000" b="1" dirty="0"/>
              <a:t>Process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SG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ea typeface="+mj-ea"/>
              <a:cs typeface="+mj-cs"/>
              <a:sym typeface="Helvetica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SG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ea typeface="+mj-ea"/>
                <a:cs typeface="+mj-cs"/>
                <a:sym typeface="Helvetica"/>
              </a:rPr>
              <a:t>Faster release and deployment cycles. More Agile. </a:t>
            </a:r>
          </a:p>
        </p:txBody>
      </p:sp>
    </p:spTree>
    <p:extLst>
      <p:ext uri="{BB962C8B-B14F-4D97-AF65-F5344CB8AC3E}">
        <p14:creationId xmlns:p14="http://schemas.microsoft.com/office/powerpoint/2010/main" val="2312498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</TotalTime>
  <Words>521</Words>
  <Application>Microsoft Macintosh PowerPoint</Application>
  <PresentationFormat>Widescreen</PresentationFormat>
  <Paragraphs>79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6" baseType="lpstr">
      <vt:lpstr>SimSun</vt:lpstr>
      <vt:lpstr>Arial</vt:lpstr>
      <vt:lpstr>Calibri</vt:lpstr>
      <vt:lpstr>Calibri Light</vt:lpstr>
      <vt:lpstr>Courier New</vt:lpstr>
      <vt:lpstr>Helvetica</vt:lpstr>
      <vt:lpstr>Liberation Sans</vt:lpstr>
      <vt:lpstr>Liberation Serif</vt:lpstr>
      <vt:lpstr>Lucida Sans</vt:lpstr>
      <vt:lpstr>StarSymbol</vt:lpstr>
      <vt:lpstr>Tahoma</vt:lpstr>
      <vt:lpstr>Office Theme</vt:lpstr>
      <vt:lpstr>DevOps: Today, The Future…</vt:lpstr>
      <vt:lpstr>PowerPoint Presentation</vt:lpstr>
      <vt:lpstr>PowerPoint Presentation</vt:lpstr>
      <vt:lpstr>Definition</vt:lpstr>
      <vt:lpstr>Typical Dev &amp; Ops Cycle</vt:lpstr>
      <vt:lpstr>Roles of Dev and Ops</vt:lpstr>
      <vt:lpstr>Conflict of Interests</vt:lpstr>
      <vt:lpstr>PowerPoint Presentation</vt:lpstr>
      <vt:lpstr>Goals of DevOps</vt:lpstr>
      <vt:lpstr>PowerPoint Presentation</vt:lpstr>
      <vt:lpstr>NetFlix EcoSystems</vt:lpstr>
      <vt:lpstr>How NetFlix manages</vt:lpstr>
      <vt:lpstr>What does it mean?</vt:lpstr>
      <vt:lpstr>PowerPoint Presentation</vt:lpstr>
      <vt:lpstr>PowerPoint Presentation</vt:lpstr>
      <vt:lpstr>PowerPoint Presentation</vt:lpstr>
      <vt:lpstr>DevOps suitable for Every Organization?</vt:lpstr>
      <vt:lpstr>PowerPoint Presentation</vt:lpstr>
      <vt:lpstr>PowerPoint Presentation</vt:lpstr>
      <vt:lpstr>Why DevOps is growing?</vt:lpstr>
      <vt:lpstr>Organizations adopting DevOps? Really?</vt:lpstr>
      <vt:lpstr>Why should I pick up DevOps?</vt:lpstr>
      <vt:lpstr>PowerPoint Presentation</vt:lpstr>
      <vt:lpstr>Thank You!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DevOps: Today, The Future…</dc:title>
  <dc:creator>Naing Ye Minn</dc:creator>
  <cp:lastModifiedBy>Naing Ye Minn</cp:lastModifiedBy>
  <cp:revision>27</cp:revision>
  <dcterms:created xsi:type="dcterms:W3CDTF">2018-05-26T15:44:52Z</dcterms:created>
  <dcterms:modified xsi:type="dcterms:W3CDTF">2018-05-27T02:08:18Z</dcterms:modified>
</cp:coreProperties>
</file>

<file path=docProps/thumbnail.jpeg>
</file>